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6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547E6FC-9E4E-4AF8-BA91-305AE252F4D0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149533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A388-BD9B-4270-9A4A-6688EED36A1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5078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A388-BD9B-4270-9A4A-6688EED36A1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04780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A388-BD9B-4270-9A4A-6688EED36A19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922259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A388-BD9B-4270-9A4A-6688EED36A1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97263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A388-BD9B-4270-9A4A-6688EED36A1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18108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A388-BD9B-4270-9A4A-6688EED36A1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394410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A388-BD9B-4270-9A4A-6688EED36A1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700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A388-BD9B-4270-9A4A-6688EED36A1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22779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814FCF-D4AD-4007-8BB1-A6155B55D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C3B013F-B992-4A85-875E-413011E31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630B519-F4EC-41B3-88B4-BFB0348E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0368B05-DA71-494C-91F6-66FD4AB79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4641E29-760D-49A0-AE78-FA9639097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82BAA-060F-4A63-B8BA-0ADF071339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767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A388-BD9B-4270-9A4A-6688EED36A1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796203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37B8-0643-4E75-8527-6BAC9B21E56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8143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A388-BD9B-4270-9A4A-6688EED36A1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9363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A388-BD9B-4270-9A4A-6688EED36A1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450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5062-3A77-4BBA-82D1-A32A2BE5121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97367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D1C7-28DC-47A1-A3FA-3164F652E54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53470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A388-BD9B-4270-9A4A-6688EED36A1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57537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5278-7874-498D-AC3C-187027335C9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00997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082A388-BD9B-4270-9A4A-6688EED36A1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1463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vk.com/umpk_ufa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ADA35F45-3DF0-438B-BE28-28363B14854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405882" y="-170676"/>
            <a:ext cx="3529012" cy="3600450"/>
          </a:xfrm>
        </p:spPr>
        <p:txBody>
          <a:bodyPr anchor="ctr"/>
          <a:lstStyle/>
          <a:p>
            <a:r>
              <a:rPr lang="ru-RU" altLang="ru-RU" sz="4400" dirty="0"/>
              <a:t>Крах социализма в Восточной Европе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="" xmlns:a16="http://schemas.microsoft.com/office/drawing/2014/main" id="{4F2C23FE-9CDD-4FF5-AA21-81940F3157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7827" y="4901790"/>
            <a:ext cx="8569325" cy="841375"/>
          </a:xfrm>
        </p:spPr>
        <p:txBody>
          <a:bodyPr/>
          <a:lstStyle/>
          <a:p>
            <a:pPr algn="l"/>
            <a:endParaRPr lang="ru-RU" sz="2800" u="sng" dirty="0">
              <a:solidFill>
                <a:schemeClr val="bg1">
                  <a:lumMod val="85000"/>
                </a:schemeClr>
              </a:solidFill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21D480EB-901C-4FD5-BC1B-69AAFDFD0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13404"/>
            <a:ext cx="3240088" cy="215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="" xmlns:a16="http://schemas.microsoft.com/office/drawing/2014/main" id="{0B40F489-2D0C-4942-A121-88147547B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214" y="2855763"/>
            <a:ext cx="3015615" cy="188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37435452-8EF0-425B-80A0-4DE89130DC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Специфика протекания революционных процессов</a:t>
            </a:r>
          </a:p>
        </p:txBody>
      </p:sp>
      <p:graphicFrame>
        <p:nvGraphicFramePr>
          <p:cNvPr id="11490" name="Group 226">
            <a:extLst>
              <a:ext uri="{FF2B5EF4-FFF2-40B4-BE49-F238E27FC236}">
                <a16:creationId xmlns="" xmlns:a16="http://schemas.microsoft.com/office/drawing/2014/main" id="{9066AA59-DB70-4E7C-A93A-82AF4EEC3C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75115917"/>
              </p:ext>
            </p:extLst>
          </p:nvPr>
        </p:nvGraphicFramePr>
        <p:xfrm>
          <a:off x="514351" y="1912054"/>
          <a:ext cx="7488956" cy="3588808"/>
        </p:xfrm>
        <a:graphic>
          <a:graphicData uri="http://schemas.openxmlformats.org/drawingml/2006/table">
            <a:tbl>
              <a:tblPr/>
              <a:tblGrid>
                <a:gridCol w="1608577">
                  <a:extLst>
                    <a:ext uri="{9D8B030D-6E8A-4147-A177-3AD203B41FA5}">
                      <a16:colId xmlns="" xmlns:a16="http://schemas.microsoft.com/office/drawing/2014/main" val="3894215356"/>
                    </a:ext>
                  </a:extLst>
                </a:gridCol>
                <a:gridCol w="1795494">
                  <a:extLst>
                    <a:ext uri="{9D8B030D-6E8A-4147-A177-3AD203B41FA5}">
                      <a16:colId xmlns="" xmlns:a16="http://schemas.microsoft.com/office/drawing/2014/main" val="341819656"/>
                    </a:ext>
                  </a:extLst>
                </a:gridCol>
                <a:gridCol w="2135219">
                  <a:extLst>
                    <a:ext uri="{9D8B030D-6E8A-4147-A177-3AD203B41FA5}">
                      <a16:colId xmlns="" xmlns:a16="http://schemas.microsoft.com/office/drawing/2014/main" val="2664650893"/>
                    </a:ext>
                  </a:extLst>
                </a:gridCol>
                <a:gridCol w="1949666">
                  <a:extLst>
                    <a:ext uri="{9D8B030D-6E8A-4147-A177-3AD203B41FA5}">
                      <a16:colId xmlns="" xmlns:a16="http://schemas.microsoft.com/office/drawing/2014/main" val="1413071005"/>
                    </a:ext>
                  </a:extLst>
                </a:gridCol>
              </a:tblGrid>
              <a:tr h="602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Страна</a:t>
                      </a:r>
                      <a:endParaRPr kumimoji="0" lang="ru-RU" altLang="ru-RU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587" marR="78587" marT="39293" marB="392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преобразований</a:t>
                      </a:r>
                      <a:endParaRPr kumimoji="0" lang="ru-RU" altLang="ru-RU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587" marR="78587" marT="39293" marB="392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события</a:t>
                      </a:r>
                      <a:endParaRPr kumimoji="0" lang="ru-RU" altLang="ru-RU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587" marR="78587" marT="39293" marB="392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endParaRPr kumimoji="0" lang="ru-RU" altLang="ru-RU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587" marR="78587" marT="39293" marB="392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27400971"/>
                  </a:ext>
                </a:extLst>
              </a:tr>
              <a:tr h="3405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Венгрия</a:t>
                      </a:r>
                      <a:endParaRPr kumimoji="0" lang="ru-RU" altLang="ru-RU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587" marR="78587" marT="39293" marB="392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Эволюционная форма</a:t>
                      </a:r>
                      <a:endParaRPr kumimoji="0" lang="ru-RU" altLang="ru-RU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587" marR="78587" marT="39293" marB="392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587" marR="78587" marT="39293" marB="392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587" marR="78587" marT="39293" marB="392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6250584"/>
                  </a:ext>
                </a:extLst>
              </a:tr>
              <a:tr h="3405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Польша</a:t>
                      </a:r>
                      <a:endParaRPr kumimoji="0" lang="ru-RU" altLang="ru-RU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587" marR="78587" marT="39293" marB="392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587" marR="78587" marT="39293" marB="392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587" marR="78587" marT="39293" marB="392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95355298"/>
                  </a:ext>
                </a:extLst>
              </a:tr>
              <a:tr h="3405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ГДР  </a:t>
                      </a:r>
                      <a:endParaRPr kumimoji="0" lang="ru-RU" altLang="ru-RU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587" marR="78587" marT="39293" marB="392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«Бархатные» революции</a:t>
                      </a:r>
                      <a:endParaRPr kumimoji="0" lang="ru-RU" altLang="ru-RU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587" marR="78587" marT="39293" marB="392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587" marR="78587" marT="39293" marB="392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587" marR="78587" marT="39293" marB="392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34609092"/>
                  </a:ext>
                </a:extLst>
              </a:tr>
              <a:tr h="3405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Болгария</a:t>
                      </a:r>
                      <a:endParaRPr kumimoji="0" lang="ru-RU" altLang="ru-RU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587" marR="78587" marT="39293" marB="392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587" marR="78587" marT="39293" marB="392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587" marR="78587" marT="39293" marB="392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19334814"/>
                  </a:ext>
                </a:extLst>
              </a:tr>
              <a:tr h="3405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Чехословакия</a:t>
                      </a:r>
                      <a:endParaRPr kumimoji="0" lang="ru-RU" altLang="ru-RU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587" marR="78587" marT="39293" marB="392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587" marR="78587" marT="39293" marB="392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587" marR="78587" marT="39293" marB="392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34238085"/>
                  </a:ext>
                </a:extLst>
              </a:tr>
              <a:tr h="3405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Албания</a:t>
                      </a:r>
                      <a:endParaRPr kumimoji="0" lang="ru-RU" altLang="ru-RU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587" marR="78587" marT="39293" marB="392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587" marR="78587" marT="39293" marB="392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587" marR="78587" marT="39293" marB="392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08939968"/>
                  </a:ext>
                </a:extLst>
              </a:tr>
              <a:tr h="3405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Румыния</a:t>
                      </a:r>
                      <a:endParaRPr kumimoji="0" lang="ru-RU" altLang="ru-RU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587" marR="78587" marT="39293" marB="392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587" marR="78587" marT="39293" marB="392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587" marR="78587" marT="39293" marB="392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1234348"/>
                  </a:ext>
                </a:extLst>
              </a:tr>
              <a:tr h="602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Югославия</a:t>
                      </a:r>
                      <a:endParaRPr kumimoji="0" lang="ru-RU" altLang="ru-RU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587" marR="78587" marT="39293" marB="392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Гражданская война</a:t>
                      </a:r>
                      <a:endParaRPr kumimoji="0" lang="ru-RU" altLang="ru-RU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587" marR="78587" marT="39293" marB="392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587" marR="78587" marT="39293" marB="392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587" marR="78587" marT="39293" marB="392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5708312"/>
                  </a:ext>
                </a:extLst>
              </a:tr>
            </a:tbl>
          </a:graphicData>
        </a:graphic>
      </p:graphicFrame>
      <p:sp>
        <p:nvSpPr>
          <p:cNvPr id="11480" name="Rectangle 216">
            <a:extLst>
              <a:ext uri="{FF2B5EF4-FFF2-40B4-BE49-F238E27FC236}">
                <a16:creationId xmlns="" xmlns:a16="http://schemas.microsoft.com/office/drawing/2014/main" id="{EB479AF8-178E-4C03-BA87-C317CF912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2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="" xmlns:a16="http://schemas.microsoft.com/office/drawing/2014/main" id="{F668EE50-4BE5-455F-B96C-45D0B77C4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Дом задание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="" xmlns:a16="http://schemas.microsoft.com/office/drawing/2014/main" id="{9A782C54-8466-401D-9CE1-9B9BB13C9B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ru-RU" dirty="0"/>
              <a:t>Проанализируйте демократические преобразования в европейских странах (учебник, § 39). </a:t>
            </a:r>
          </a:p>
          <a:p>
            <a:pPr>
              <a:buFontTx/>
              <a:buNone/>
            </a:pPr>
            <a:r>
              <a:rPr lang="ru-RU" altLang="ru-RU" dirty="0"/>
              <a:t>Выделите основные преобразования в политической и экономической сферах. Сравните их с преобразованиями, проходящими в нашей стране в 90-е гг.</a:t>
            </a:r>
          </a:p>
        </p:txBody>
      </p:sp>
    </p:spTree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Littlepip :: Velvet Remedy :: Calamity :: fallout equestria :: mlp ...">
            <a:extLst>
              <a:ext uri="{FF2B5EF4-FFF2-40B4-BE49-F238E27FC236}">
                <a16:creationId xmlns="" xmlns:a16="http://schemas.microsoft.com/office/drawing/2014/main" id="{8E7CAA10-2BD5-4D1D-941E-70758D3D70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141272" cy="2671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7DB6F3F-320F-4C4D-A680-1D24FE7D6978}"/>
              </a:ext>
            </a:extLst>
          </p:cNvPr>
          <p:cNvSpPr/>
          <p:nvPr/>
        </p:nvSpPr>
        <p:spPr>
          <a:xfrm>
            <a:off x="2627784" y="2204864"/>
            <a:ext cx="381642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76A6FBC-01D0-40EA-9AE5-545B1BFFD873}"/>
              </a:ext>
            </a:extLst>
          </p:cNvPr>
          <p:cNvSpPr/>
          <p:nvPr/>
        </p:nvSpPr>
        <p:spPr>
          <a:xfrm>
            <a:off x="2643017" y="3027465"/>
            <a:ext cx="3081111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CC406005-C916-4A79-B0CC-76FBF32A36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87724" y="2564904"/>
            <a:ext cx="4896544" cy="504056"/>
          </a:xfrm>
        </p:spPr>
        <p:txBody>
          <a:bodyPr/>
          <a:lstStyle/>
          <a:p>
            <a:pPr algn="ctr"/>
            <a:r>
              <a:rPr lang="ru-RU" altLang="ru-RU" sz="2800" dirty="0"/>
              <a:t>Спасибо за внимание!</a:t>
            </a:r>
          </a:p>
        </p:txBody>
      </p:sp>
    </p:spTree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43046458-1B4A-4CE0-AFC5-DF80245F0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Предпосылки преобразований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7D7D7B0F-1332-486B-859E-B714553A44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662" y="1837766"/>
            <a:ext cx="5616575" cy="161290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ru-RU" altLang="ru-RU" sz="2400" dirty="0">
                <a:latin typeface="Bahnschrift SemiBold" panose="020B0502040204020203" pitchFamily="34" charset="0"/>
              </a:rPr>
              <a:t>Определите внутренние и внешние факторы, приведшие к революционным преобразованиям в странах Восточной Европы (</a:t>
            </a:r>
            <a:r>
              <a:rPr lang="ru-RU" altLang="ru-RU" sz="2400" dirty="0" err="1">
                <a:latin typeface="Bahnschrift SemiBold" panose="020B0502040204020203" pitchFamily="34" charset="0"/>
              </a:rPr>
              <a:t>стр</a:t>
            </a:r>
            <a:r>
              <a:rPr lang="ru-RU" altLang="ru-RU" sz="2400" dirty="0">
                <a:latin typeface="Bahnschrift SemiBold" panose="020B0502040204020203" pitchFamily="34" charset="0"/>
              </a:rPr>
              <a:t> 269-270)</a:t>
            </a:r>
          </a:p>
        </p:txBody>
      </p:sp>
      <p:pic>
        <p:nvPicPr>
          <p:cNvPr id="3077" name="Picture 5">
            <a:extLst>
              <a:ext uri="{FF2B5EF4-FFF2-40B4-BE49-F238E27FC236}">
                <a16:creationId xmlns="" xmlns:a16="http://schemas.microsoft.com/office/drawing/2014/main" id="{83838D4A-1CC2-472C-BEAE-38A5F6F3C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484313"/>
            <a:ext cx="269557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="" xmlns:a16="http://schemas.microsoft.com/office/drawing/2014/main" id="{45D4F272-75C1-44E2-BA99-688CACD58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521" y="3177456"/>
            <a:ext cx="2303661" cy="230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C84C0CBE-67FE-4F1E-BF3D-C7EBBC05EA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Предпосылки преобразований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7212C9FE-B2B9-4900-AD41-6789E1225C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4012" y="1226842"/>
            <a:ext cx="8435975" cy="49974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dirty="0">
                <a:latin typeface="Bahnschrift SemiBold" panose="020B0502040204020203" pitchFamily="34" charset="0"/>
              </a:rPr>
              <a:t>Экономические — резкое снижение темпов экономического развития, экстенсивный характер развития экономики в большинстве стран, административно-командная экономическая модель, отсутствие структурных изменений в экономике, инфляционные процессы, резкое отставание от стран Запада не только по количественным, но и по качественным показателям.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dirty="0">
                <a:latin typeface="Bahnschrift SemiBold" panose="020B0502040204020203" pitchFamily="34" charset="0"/>
              </a:rPr>
              <a:t>Динамика ежегодного прироста совокупного национального дохода стран- членов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dirty="0">
                <a:latin typeface="Bahnschrift SemiBold" panose="020B0502040204020203" pitchFamily="34" charset="0"/>
              </a:rPr>
              <a:t>СЭВ: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dirty="0">
                <a:latin typeface="Bahnschrift SemiBold" panose="020B0502040204020203" pitchFamily="34" charset="0"/>
              </a:rPr>
              <a:t> 50-е гг. — 9,5%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dirty="0">
                <a:latin typeface="Bahnschrift SemiBold" panose="020B0502040204020203" pitchFamily="34" charset="0"/>
              </a:rPr>
              <a:t>60-е гг. — 6,7%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dirty="0">
                <a:latin typeface="Bahnschrift SemiBold" panose="020B0502040204020203" pitchFamily="34" charset="0"/>
              </a:rPr>
              <a:t>70-е гг. —1981—1989 гг. — менее 2%</a:t>
            </a:r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="" xmlns:a16="http://schemas.microsoft.com/office/drawing/2014/main" id="{224A6CCC-86CB-4EEF-9D64-37BA4082E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Предпосылки преобразований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="" xmlns:a16="http://schemas.microsoft.com/office/drawing/2014/main" id="{7BCAC38F-C19F-4A44-B4C3-3B12126A9E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0525" y="1124744"/>
            <a:ext cx="8362950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dirty="0">
                <a:latin typeface="Bahnschrift SemiBold" panose="020B0502040204020203" pitchFamily="34" charset="0"/>
              </a:rPr>
              <a:t>Накопление социальных проблем — падение жизненного уровня, менее заметное только в ГДР и Чехословакии, обострение всех противоречий в обществе, в том числе 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dirty="0">
                <a:latin typeface="Bahnschrift SemiBold" panose="020B0502040204020203" pitchFamily="34" charset="0"/>
              </a:rPr>
              <a:t>     национальных (в Югославии, Чехословакии, Румынии, Болгарии).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dirty="0">
                <a:latin typeface="Bahnschrift SemiBold" panose="020B0502040204020203" pitchFamily="34" charset="0"/>
              </a:rPr>
              <a:t>Протест против тоталитарных политических режимов, политического господства коммунистических партий.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dirty="0">
                <a:latin typeface="Bahnschrift SemiBold" panose="020B0502040204020203" pitchFamily="34" charset="0"/>
              </a:rPr>
              <a:t>Во всех странах росло недовольство существующими порядками, которое выражалось в массовом забастовочном движении, формировании оппозиционных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dirty="0">
                <a:latin typeface="Bahnschrift SemiBold" panose="020B0502040204020203" pitchFamily="34" charset="0"/>
              </a:rPr>
              <a:t>     организаций («Хартия — 77» в Чехословакии, «Солидарность» в Польше, </a:t>
            </a:r>
            <a:r>
              <a:rPr lang="ru-RU" altLang="ru-RU" dirty="0" err="1">
                <a:latin typeface="Bahnschrift SemiBold" panose="020B0502040204020203" pitchFamily="34" charset="0"/>
              </a:rPr>
              <a:t>экологисты</a:t>
            </a:r>
            <a:r>
              <a:rPr lang="ru-RU" altLang="ru-RU" dirty="0">
                <a:latin typeface="Bahnschrift SemiBold" panose="020B0502040204020203" pitchFamily="34" charset="0"/>
              </a:rPr>
              <a:t> в Болгарии).</a:t>
            </a:r>
          </a:p>
        </p:txBody>
      </p: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="" xmlns:a16="http://schemas.microsoft.com/office/drawing/2014/main" id="{2ACDC35B-DEDE-44E8-A4B9-798A0F078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Предпосылки преобразований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="" xmlns:a16="http://schemas.microsoft.com/office/drawing/2014/main" id="{F6DD34B7-FB4F-4A8E-A1D0-80FCA6DA46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dirty="0">
                <a:latin typeface="Bahnschrift SemiBold" panose="020B0502040204020203" pitchFamily="34" charset="0"/>
              </a:rPr>
              <a:t>Внешний фактор: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dirty="0">
                <a:latin typeface="Bahnschrift SemiBold" panose="020B0502040204020203" pitchFamily="34" charset="0"/>
              </a:rPr>
              <a:t>Политические преобразования в СССР (перестройка).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dirty="0">
                <a:latin typeface="Bahnschrift SemiBold" panose="020B0502040204020203" pitchFamily="34" charset="0"/>
              </a:rPr>
              <a:t>Присутствие войск СССР на территории государств-участников ОВД (конец 80-х гг.): 28 июня 1991 г. представители стран-членов СЭВ подписали в Будапеште протокол о расформировании организации; действие Варшавского Договора было прекращено 1 июля 1991 г. протоколом пражского совещания Политического консультативного комитета государств-участников.</a:t>
            </a:r>
          </a:p>
        </p:txBody>
      </p:sp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="" xmlns:a16="http://schemas.microsoft.com/office/drawing/2014/main" id="{CFA178BD-A443-41DD-8544-0DE1987ABB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Специфика протекания революционных процессов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="" xmlns:a16="http://schemas.microsoft.com/office/drawing/2014/main" id="{F84F1DFD-2979-4124-B48E-F844276F6C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09640" y="1812154"/>
            <a:ext cx="4392613" cy="387331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dirty="0">
                <a:latin typeface="Bahnschrift SemiBold" panose="020B0502040204020203" pitchFamily="34" charset="0"/>
              </a:rPr>
              <a:t>Александр Дубчек (1921–1992 гг., Чехословакия)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dirty="0">
                <a:latin typeface="Bahnschrift Condensed" panose="020B0502040204020203" pitchFamily="34" charset="0"/>
              </a:rPr>
              <a:t>Из семьи ремесленника. В 1925–1938 гг. с родителями жил в СССР. В 1938 г. семья Дубчеков вернулась на родину. Александр Дубчек в 1939 г. вступил в Коммунистическую партию Чехословакии. В 1940–1944 гг. работал кузнецом на заводе Шкода. В 1944–1945 гг. участник Словацкого национального восстания против немецких оккупантов. В 1968 г. был избран Первым секретарём ЦК КПЧ. Пытался демократизировать социалистическую систему. В августе 1968 г. был фактически лишён власти во время вторжения войск Организации Варшавского договора. В 1970-х гг. работал в лесном хозяйстве Словакии. В 1989–1992 гг. председатель Федерального собрания Чехословакии.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="" xmlns:a16="http://schemas.microsoft.com/office/drawing/2014/main" id="{F94F5E81-50CA-468C-8C03-98324FA7A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00213"/>
            <a:ext cx="30480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="" xmlns:a16="http://schemas.microsoft.com/office/drawing/2014/main" id="{B2C1030F-2657-4967-95B3-5A466DF95F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Специфика протекания революционных процессов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A392997F-7B84-476A-AB51-ADD8E06C30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2470" y="1174749"/>
            <a:ext cx="4897437" cy="49974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b="1" dirty="0">
                <a:latin typeface="Bahnschrift SemiBold" panose="020B0502040204020203" pitchFamily="34" charset="0"/>
              </a:rPr>
              <a:t>Вацлав Гавел (1936 г.р., Чехословакия)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dirty="0">
                <a:latin typeface="Bahnschrift SemiBold" panose="020B0502040204020203" pitchFamily="34" charset="0"/>
              </a:rPr>
              <a:t>Из семьи предпринимателей. Популярный драматург. После того, как в августе 1968 г. войска Организации Варшавского договора вторглись в Чехословакию, чтобы пресечь попытки демократизации её социалистической системы, стал лидером антикоммунистической оппозиции. Дважды арестовывался. Был идейным вдохновителем свержения коммунистического режима в 1989 г. В 1989–1992 гг. Президент Чехословакии, в 1993–2003 гг. Президент Чехии.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="" xmlns:a16="http://schemas.microsoft.com/office/drawing/2014/main" id="{B25BD1AB-1DE3-47E4-9A3B-E998FC122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844675"/>
            <a:ext cx="38576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1D864346-E785-4152-9CAA-AC200E3541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Специфика протекания революционных процессов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="" xmlns:a16="http://schemas.microsoft.com/office/drawing/2014/main" id="{5B42D591-00AE-4A00-B78C-6BA4CC756B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627688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dirty="0"/>
              <a:t>Лех Валенса (1943 г.р., Польша)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dirty="0"/>
              <a:t>Из крестьян. В 1960-х рабочий-электрик. С 1970 г. организатор забастовок. В 1980–1981 гг. лидер независимого профсоюза «Солидарность». В 1981–1982 г. под арестом. Лидер антикоммунистической оппозиции в Польше. В 1990–1995 гг. Президент Польской республики.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="" xmlns:a16="http://schemas.microsoft.com/office/drawing/2014/main" id="{A0CEB419-A08B-4AC6-B2E7-1B21FA9A4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916113"/>
            <a:ext cx="28956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="" xmlns:a16="http://schemas.microsoft.com/office/drawing/2014/main" id="{097770B0-A153-4B72-9027-230FDF42C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Специфика протекания революционных процессов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="" xmlns:a16="http://schemas.microsoft.com/office/drawing/2014/main" id="{D0CD5AC1-E227-4E7A-825A-D3190A83E5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8382" y="5697125"/>
            <a:ext cx="8229600" cy="60801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1800" dirty="0">
                <a:solidFill>
                  <a:schemeClr val="bg1">
                    <a:lumMod val="75000"/>
                  </a:schemeClr>
                </a:solidFill>
              </a:rPr>
              <a:t>Забастовка, организованная Лехом Валенсой Судоверфь имени В.И. Ленина в г. Гданьск (Польша). 1970-начало – 1980-х гг.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="" xmlns:a16="http://schemas.microsoft.com/office/drawing/2014/main" id="{01368AE2-7A6A-41D3-BC9E-59F1050B4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37766"/>
            <a:ext cx="5066745" cy="339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106</TotalTime>
  <Words>599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Главное мероприятие</vt:lpstr>
      <vt:lpstr>Крах социализма в Восточной Европе</vt:lpstr>
      <vt:lpstr>Предпосылки преобразований</vt:lpstr>
      <vt:lpstr>Предпосылки преобразований</vt:lpstr>
      <vt:lpstr>Предпосылки преобразований</vt:lpstr>
      <vt:lpstr>Предпосылки преобразований</vt:lpstr>
      <vt:lpstr>Специфика протекания революционных процессов</vt:lpstr>
      <vt:lpstr>Специфика протекания революционных процессов</vt:lpstr>
      <vt:lpstr>Специфика протекания революционных процессов</vt:lpstr>
      <vt:lpstr>Специфика протекания революционных процессов</vt:lpstr>
      <vt:lpstr>Специфика протекания революционных процессов</vt:lpstr>
      <vt:lpstr>Дом задание</vt:lpstr>
      <vt:lpstr>Спасибо за внимание!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Крах социализма в Восточной Европе</dc:title>
  <dc:creator>Мама</dc:creator>
  <cp:lastModifiedBy>Гузель</cp:lastModifiedBy>
  <cp:revision>8</cp:revision>
  <dcterms:created xsi:type="dcterms:W3CDTF">2011-03-08T07:07:56Z</dcterms:created>
  <dcterms:modified xsi:type="dcterms:W3CDTF">2020-04-28T08:45:26Z</dcterms:modified>
</cp:coreProperties>
</file>